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legreya" charset="1" panose="00000500000000000000"/>
      <p:regular r:id="rId12"/>
    </p:embeddedFont>
    <p:embeddedFont>
      <p:font typeface="Alegreya Bold" charset="1" panose="00000800000000000000"/>
      <p:regular r:id="rId13"/>
    </p:embeddedFont>
    <p:embeddedFont>
      <p:font typeface="Alegreya Italics" charset="1" panose="00000500000000000000"/>
      <p:regular r:id="rId14"/>
    </p:embeddedFont>
    <p:embeddedFont>
      <p:font typeface="Alegreya Bold Italics" charset="1" panose="00000800000000000000"/>
      <p:regular r:id="rId15"/>
    </p:embeddedFont>
    <p:embeddedFont>
      <p:font typeface="Alegreya Medium" charset="1" panose="00000600000000000000"/>
      <p:regular r:id="rId16"/>
    </p:embeddedFont>
    <p:embeddedFont>
      <p:font typeface="Alegreya Medium Italics" charset="1" panose="00000600000000000000"/>
      <p:regular r:id="rId17"/>
    </p:embeddedFont>
    <p:embeddedFont>
      <p:font typeface="Alegreya Ultra-Bold" charset="1" panose="00000900000000000000"/>
      <p:regular r:id="rId18"/>
    </p:embeddedFont>
    <p:embeddedFont>
      <p:font typeface="Alegreya Ultra-Bold Italics" charset="1" panose="00000900000000000000"/>
      <p:regular r:id="rId19"/>
    </p:embeddedFont>
    <p:embeddedFont>
      <p:font typeface="Alegreya Heavy" charset="1" panose="00000A00000000000000"/>
      <p:regular r:id="rId20"/>
    </p:embeddedFont>
    <p:embeddedFont>
      <p:font typeface="Alegreya Heavy Italics"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94907" y="5024552"/>
            <a:ext cx="6245927" cy="3132898"/>
          </a:xfrm>
          <a:prstGeom prst="rect">
            <a:avLst/>
          </a:prstGeom>
        </p:spPr>
        <p:txBody>
          <a:bodyPr anchor="t" rtlCol="false" tIns="0" lIns="0" bIns="0" rIns="0">
            <a:spAutoFit/>
          </a:bodyPr>
          <a:lstStyle/>
          <a:p>
            <a:pPr algn="ctr">
              <a:lnSpc>
                <a:spcPts val="6660"/>
              </a:lnSpc>
            </a:pPr>
            <a:r>
              <a:rPr lang="en-US" sz="3156" u="sng">
                <a:solidFill>
                  <a:srgbClr val="2E2E2E"/>
                </a:solidFill>
                <a:latin typeface="Montserrat Classic Bold"/>
              </a:rPr>
              <a:t>Team Member</a:t>
            </a:r>
          </a:p>
          <a:p>
            <a:pPr algn="ctr">
              <a:lnSpc>
                <a:spcPts val="6238"/>
              </a:lnSpc>
            </a:pPr>
            <a:r>
              <a:rPr lang="en-US" sz="2956">
                <a:solidFill>
                  <a:srgbClr val="2E2E2E"/>
                </a:solidFill>
                <a:latin typeface="Montserrat Classic"/>
              </a:rPr>
              <a:t>Bidhata Dev Thakur</a:t>
            </a:r>
          </a:p>
          <a:p>
            <a:pPr algn="ctr">
              <a:lnSpc>
                <a:spcPts val="6238"/>
              </a:lnSpc>
            </a:pPr>
            <a:r>
              <a:rPr lang="en-US" sz="2956">
                <a:solidFill>
                  <a:srgbClr val="2E2E2E"/>
                </a:solidFill>
                <a:latin typeface="Montserrat Classic"/>
              </a:rPr>
              <a:t>Binaya Pokhrel</a:t>
            </a:r>
          </a:p>
          <a:p>
            <a:pPr algn="ctr">
              <a:lnSpc>
                <a:spcPts val="6238"/>
              </a:lnSpc>
            </a:pPr>
            <a:r>
              <a:rPr lang="en-US" sz="2956">
                <a:solidFill>
                  <a:srgbClr val="2E2E2E"/>
                </a:solidFill>
                <a:latin typeface="Montserrat Classic"/>
              </a:rPr>
              <a:t>Ravi Shankar Sah</a:t>
            </a:r>
          </a:p>
        </p:txBody>
      </p:sp>
      <p:sp>
        <p:nvSpPr>
          <p:cNvPr name="Freeform 5" id="5"/>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517135" y="242142"/>
            <a:ext cx="2330349" cy="2330340"/>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0"/>
              </a:stretch>
            </a:blipFill>
          </p:spPr>
        </p:sp>
      </p:grpSp>
      <p:sp>
        <p:nvSpPr>
          <p:cNvPr name="TextBox 8" id="8"/>
          <p:cNvSpPr txBox="true"/>
          <p:nvPr/>
        </p:nvSpPr>
        <p:spPr>
          <a:xfrm rot="0">
            <a:off x="4977498" y="1846663"/>
            <a:ext cx="8173591" cy="2132055"/>
          </a:xfrm>
          <a:prstGeom prst="rect">
            <a:avLst/>
          </a:prstGeom>
        </p:spPr>
        <p:txBody>
          <a:bodyPr anchor="t" rtlCol="false" tIns="0" lIns="0" bIns="0" rIns="0">
            <a:spAutoFit/>
          </a:bodyPr>
          <a:lstStyle/>
          <a:p>
            <a:pPr algn="ctr">
              <a:lnSpc>
                <a:spcPts val="8722"/>
              </a:lnSpc>
            </a:pPr>
            <a:r>
              <a:rPr lang="en-US" sz="5071">
                <a:solidFill>
                  <a:srgbClr val="004AAD"/>
                </a:solidFill>
                <a:latin typeface="Montserrat Classic Bold"/>
              </a:rPr>
              <a:t>PROPOSAL FOR </a:t>
            </a:r>
            <a:r>
              <a:rPr lang="en-US" sz="5071">
                <a:solidFill>
                  <a:srgbClr val="2E2E2E"/>
                </a:solidFill>
                <a:latin typeface="Montserrat Classic Bold"/>
              </a:rPr>
              <a:t>RESTURANT</a:t>
            </a:r>
            <a:r>
              <a:rPr lang="en-US" sz="5071">
                <a:solidFill>
                  <a:srgbClr val="004AAD"/>
                </a:solidFill>
                <a:latin typeface="Montserrat Classic Bold"/>
              </a:rPr>
              <a:t> </a:t>
            </a:r>
            <a:r>
              <a:rPr lang="en-US" sz="5071">
                <a:solidFill>
                  <a:srgbClr val="2E2E2E"/>
                </a:solidFill>
                <a:latin typeface="Montserrat Classic Bold"/>
              </a:rPr>
              <a:t>WEBSITE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216663"/>
            <a:ext cx="7392152" cy="3685579"/>
          </a:xfrm>
          <a:custGeom>
            <a:avLst/>
            <a:gdLst/>
            <a:ahLst/>
            <a:cxnLst/>
            <a:rect r="r" b="b" t="t" l="l"/>
            <a:pathLst>
              <a:path h="3685579" w="7392152">
                <a:moveTo>
                  <a:pt x="0" y="0"/>
                </a:moveTo>
                <a:lnTo>
                  <a:pt x="7392152" y="0"/>
                </a:lnTo>
                <a:lnTo>
                  <a:pt x="7392152" y="3685579"/>
                </a:lnTo>
                <a:lnTo>
                  <a:pt x="0" y="3685579"/>
                </a:lnTo>
                <a:lnTo>
                  <a:pt x="0" y="0"/>
                </a:lnTo>
                <a:close/>
              </a:path>
            </a:pathLst>
          </a:custGeom>
          <a:blipFill>
            <a:blip r:embed="rId2"/>
            <a:stretch>
              <a:fillRect l="0" t="0" r="-1386" b="0"/>
            </a:stretch>
          </a:blipFill>
        </p:spPr>
      </p:sp>
      <p:sp>
        <p:nvSpPr>
          <p:cNvPr name="Freeform 3" id="3"/>
          <p:cNvSpPr/>
          <p:nvPr/>
        </p:nvSpPr>
        <p:spPr>
          <a:xfrm flipH="false" flipV="false" rot="0">
            <a:off x="1028700" y="6217258"/>
            <a:ext cx="7392152" cy="3641086"/>
          </a:xfrm>
          <a:custGeom>
            <a:avLst/>
            <a:gdLst/>
            <a:ahLst/>
            <a:cxnLst/>
            <a:rect r="r" b="b" t="t" l="l"/>
            <a:pathLst>
              <a:path h="3641086" w="7392152">
                <a:moveTo>
                  <a:pt x="0" y="0"/>
                </a:moveTo>
                <a:lnTo>
                  <a:pt x="7392152" y="0"/>
                </a:lnTo>
                <a:lnTo>
                  <a:pt x="7392152" y="3641086"/>
                </a:lnTo>
                <a:lnTo>
                  <a:pt x="0" y="3641086"/>
                </a:lnTo>
                <a:lnTo>
                  <a:pt x="0" y="0"/>
                </a:lnTo>
                <a:close/>
              </a:path>
            </a:pathLst>
          </a:custGeom>
          <a:blipFill>
            <a:blip r:embed="rId3"/>
            <a:stretch>
              <a:fillRect l="0" t="0" r="0" b="0"/>
            </a:stretch>
          </a:blipFill>
        </p:spPr>
      </p:sp>
      <p:sp>
        <p:nvSpPr>
          <p:cNvPr name="Freeform 4" id="4"/>
          <p:cNvSpPr/>
          <p:nvPr/>
        </p:nvSpPr>
        <p:spPr>
          <a:xfrm flipH="false" flipV="false" rot="0">
            <a:off x="8768868" y="2216663"/>
            <a:ext cx="8318472" cy="3584022"/>
          </a:xfrm>
          <a:custGeom>
            <a:avLst/>
            <a:gdLst/>
            <a:ahLst/>
            <a:cxnLst/>
            <a:rect r="r" b="b" t="t" l="l"/>
            <a:pathLst>
              <a:path h="3584022" w="8318472">
                <a:moveTo>
                  <a:pt x="0" y="0"/>
                </a:moveTo>
                <a:lnTo>
                  <a:pt x="8318472" y="0"/>
                </a:lnTo>
                <a:lnTo>
                  <a:pt x="8318472" y="3584023"/>
                </a:lnTo>
                <a:lnTo>
                  <a:pt x="0" y="3584023"/>
                </a:lnTo>
                <a:lnTo>
                  <a:pt x="0" y="0"/>
                </a:lnTo>
                <a:close/>
              </a:path>
            </a:pathLst>
          </a:custGeom>
          <a:blipFill>
            <a:blip r:embed="rId4"/>
            <a:stretch>
              <a:fillRect l="0" t="0" r="0" b="0"/>
            </a:stretch>
          </a:blipFill>
        </p:spPr>
      </p:sp>
      <p:sp>
        <p:nvSpPr>
          <p:cNvPr name="Freeform 5" id="5"/>
          <p:cNvSpPr/>
          <p:nvPr/>
        </p:nvSpPr>
        <p:spPr>
          <a:xfrm flipH="false" flipV="false" rot="0">
            <a:off x="8768868" y="6217258"/>
            <a:ext cx="8101927" cy="3641086"/>
          </a:xfrm>
          <a:custGeom>
            <a:avLst/>
            <a:gdLst/>
            <a:ahLst/>
            <a:cxnLst/>
            <a:rect r="r" b="b" t="t" l="l"/>
            <a:pathLst>
              <a:path h="3641086" w="8101927">
                <a:moveTo>
                  <a:pt x="0" y="0"/>
                </a:moveTo>
                <a:lnTo>
                  <a:pt x="8101927" y="0"/>
                </a:lnTo>
                <a:lnTo>
                  <a:pt x="8101927" y="3641086"/>
                </a:lnTo>
                <a:lnTo>
                  <a:pt x="0" y="3641086"/>
                </a:lnTo>
                <a:lnTo>
                  <a:pt x="0" y="0"/>
                </a:lnTo>
                <a:close/>
              </a:path>
            </a:pathLst>
          </a:custGeom>
          <a:blipFill>
            <a:blip r:embed="rId5"/>
            <a:stretch>
              <a:fillRect l="0" t="-5007" r="0" b="-5007"/>
            </a:stretch>
          </a:blipFill>
        </p:spPr>
      </p:sp>
      <p:sp>
        <p:nvSpPr>
          <p:cNvPr name="TextBox 6" id="6"/>
          <p:cNvSpPr txBox="true"/>
          <p:nvPr/>
        </p:nvSpPr>
        <p:spPr>
          <a:xfrm rot="0">
            <a:off x="1028700" y="591119"/>
            <a:ext cx="6014932" cy="665895"/>
          </a:xfrm>
          <a:prstGeom prst="rect">
            <a:avLst/>
          </a:prstGeom>
        </p:spPr>
        <p:txBody>
          <a:bodyPr anchor="t" rtlCol="false" tIns="0" lIns="0" bIns="0" rIns="0">
            <a:spAutoFit/>
          </a:bodyPr>
          <a:lstStyle/>
          <a:p>
            <a:pPr>
              <a:lnSpc>
                <a:spcPts val="4994"/>
              </a:lnSpc>
            </a:pPr>
            <a:r>
              <a:rPr lang="en-US" sz="4994">
                <a:solidFill>
                  <a:srgbClr val="004AAD"/>
                </a:solidFill>
                <a:latin typeface="Montserrat Classic Bold"/>
              </a:rPr>
              <a:t>EPILOGUE</a:t>
            </a:r>
          </a:p>
        </p:txBody>
      </p:sp>
      <p:sp>
        <p:nvSpPr>
          <p:cNvPr name="TextBox 7" id="7"/>
          <p:cNvSpPr txBox="true"/>
          <p:nvPr/>
        </p:nvSpPr>
        <p:spPr>
          <a:xfrm rot="0">
            <a:off x="1028700" y="1342761"/>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Expected Design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8765" y="613044"/>
            <a:ext cx="8011491" cy="4060396"/>
          </a:xfrm>
          <a:custGeom>
            <a:avLst/>
            <a:gdLst/>
            <a:ahLst/>
            <a:cxnLst/>
            <a:rect r="r" b="b" t="t" l="l"/>
            <a:pathLst>
              <a:path h="4060396" w="8011491">
                <a:moveTo>
                  <a:pt x="0" y="0"/>
                </a:moveTo>
                <a:lnTo>
                  <a:pt x="8011491" y="0"/>
                </a:lnTo>
                <a:lnTo>
                  <a:pt x="8011491" y="4060395"/>
                </a:lnTo>
                <a:lnTo>
                  <a:pt x="0" y="4060395"/>
                </a:lnTo>
                <a:lnTo>
                  <a:pt x="0" y="0"/>
                </a:lnTo>
                <a:close/>
              </a:path>
            </a:pathLst>
          </a:custGeom>
          <a:blipFill>
            <a:blip r:embed="rId2"/>
            <a:stretch>
              <a:fillRect l="0" t="0" r="-2348" b="0"/>
            </a:stretch>
          </a:blipFill>
        </p:spPr>
      </p:sp>
      <p:sp>
        <p:nvSpPr>
          <p:cNvPr name="Freeform 3" id="3"/>
          <p:cNvSpPr/>
          <p:nvPr/>
        </p:nvSpPr>
        <p:spPr>
          <a:xfrm flipH="false" flipV="false" rot="0">
            <a:off x="9493885" y="685436"/>
            <a:ext cx="7765415" cy="3915612"/>
          </a:xfrm>
          <a:custGeom>
            <a:avLst/>
            <a:gdLst/>
            <a:ahLst/>
            <a:cxnLst/>
            <a:rect r="r" b="b" t="t" l="l"/>
            <a:pathLst>
              <a:path h="3915612" w="7765415">
                <a:moveTo>
                  <a:pt x="0" y="0"/>
                </a:moveTo>
                <a:lnTo>
                  <a:pt x="7765415" y="0"/>
                </a:lnTo>
                <a:lnTo>
                  <a:pt x="7765415" y="3915612"/>
                </a:lnTo>
                <a:lnTo>
                  <a:pt x="0" y="3915612"/>
                </a:lnTo>
                <a:lnTo>
                  <a:pt x="0" y="0"/>
                </a:lnTo>
                <a:close/>
              </a:path>
            </a:pathLst>
          </a:custGeom>
          <a:blipFill>
            <a:blip r:embed="rId3"/>
            <a:stretch>
              <a:fillRect l="0" t="0" r="0" b="0"/>
            </a:stretch>
          </a:blipFill>
        </p:spPr>
      </p:sp>
      <p:sp>
        <p:nvSpPr>
          <p:cNvPr name="Freeform 4" id="4"/>
          <p:cNvSpPr/>
          <p:nvPr/>
        </p:nvSpPr>
        <p:spPr>
          <a:xfrm flipH="false" flipV="false" rot="0">
            <a:off x="4903419" y="5143500"/>
            <a:ext cx="9408609" cy="4418294"/>
          </a:xfrm>
          <a:custGeom>
            <a:avLst/>
            <a:gdLst/>
            <a:ahLst/>
            <a:cxnLst/>
            <a:rect r="r" b="b" t="t" l="l"/>
            <a:pathLst>
              <a:path h="4418294" w="9408609">
                <a:moveTo>
                  <a:pt x="0" y="0"/>
                </a:moveTo>
                <a:lnTo>
                  <a:pt x="9408610" y="0"/>
                </a:lnTo>
                <a:lnTo>
                  <a:pt x="9408610" y="4418294"/>
                </a:lnTo>
                <a:lnTo>
                  <a:pt x="0" y="4418294"/>
                </a:lnTo>
                <a:lnTo>
                  <a:pt x="0" y="0"/>
                </a:lnTo>
                <a:close/>
              </a:path>
            </a:pathLst>
          </a:custGeom>
          <a:blipFill>
            <a:blip r:embed="rId4"/>
            <a:stretch>
              <a:fillRect l="0" t="-1809"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13336" y="2260171"/>
            <a:ext cx="9861328" cy="5766659"/>
          </a:xfrm>
          <a:custGeom>
            <a:avLst/>
            <a:gdLst/>
            <a:ahLst/>
            <a:cxnLst/>
            <a:rect r="r" b="b" t="t" l="l"/>
            <a:pathLst>
              <a:path h="5766659" w="9861328">
                <a:moveTo>
                  <a:pt x="0" y="0"/>
                </a:moveTo>
                <a:lnTo>
                  <a:pt x="9861328" y="0"/>
                </a:lnTo>
                <a:lnTo>
                  <a:pt x="9861328" y="5766658"/>
                </a:lnTo>
                <a:lnTo>
                  <a:pt x="0" y="5766658"/>
                </a:lnTo>
                <a:lnTo>
                  <a:pt x="0" y="0"/>
                </a:lnTo>
                <a:close/>
              </a:path>
            </a:pathLst>
          </a:custGeom>
          <a:blipFill>
            <a:blip r:embed="rId2"/>
            <a:stretch>
              <a:fillRect l="0" t="0" r="0" b="0"/>
            </a:stretch>
          </a:blipFill>
        </p:spPr>
      </p:sp>
      <p:sp>
        <p:nvSpPr>
          <p:cNvPr name="TextBox 3" id="3"/>
          <p:cNvSpPr txBox="true"/>
          <p:nvPr/>
        </p:nvSpPr>
        <p:spPr>
          <a:xfrm rot="0">
            <a:off x="1258653" y="942975"/>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work shedule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86032" y="1961256"/>
            <a:ext cx="6014932" cy="665895"/>
          </a:xfrm>
          <a:prstGeom prst="rect">
            <a:avLst/>
          </a:prstGeom>
        </p:spPr>
        <p:txBody>
          <a:bodyPr anchor="t" rtlCol="false" tIns="0" lIns="0" bIns="0" rIns="0">
            <a:spAutoFit/>
          </a:bodyPr>
          <a:lstStyle/>
          <a:p>
            <a:pPr>
              <a:lnSpc>
                <a:spcPts val="4994"/>
              </a:lnSpc>
            </a:pPr>
            <a:r>
              <a:rPr lang="en-US" sz="4994">
                <a:solidFill>
                  <a:srgbClr val="004AAD"/>
                </a:solidFill>
                <a:latin typeface="Montserrat Classic Bold"/>
              </a:rPr>
              <a:t>LIMITATION</a:t>
            </a:r>
          </a:p>
        </p:txBody>
      </p:sp>
      <p:sp>
        <p:nvSpPr>
          <p:cNvPr name="TextBox 3" id="3"/>
          <p:cNvSpPr txBox="true"/>
          <p:nvPr/>
        </p:nvSpPr>
        <p:spPr>
          <a:xfrm rot="0">
            <a:off x="1986032" y="3055578"/>
            <a:ext cx="14143523" cy="15878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a:solidFill>
                  <a:srgbClr val="2E2E2E"/>
                </a:solidFill>
                <a:latin typeface="Montserrat Classic"/>
              </a:rPr>
              <a:t>in-effective marketing</a:t>
            </a:r>
          </a:p>
          <a:p>
            <a:pPr algn="just" marL="681512" indent="-340756" lvl="1">
              <a:lnSpc>
                <a:spcPts val="6660"/>
              </a:lnSpc>
              <a:buFont typeface="Arial"/>
              <a:buChar char="•"/>
            </a:pPr>
            <a:r>
              <a:rPr lang="en-US" sz="3156">
                <a:solidFill>
                  <a:srgbClr val="2E2E2E"/>
                </a:solidFill>
                <a:latin typeface="Montserrat Classic"/>
              </a:rPr>
              <a:t>security issues</a:t>
            </a:r>
          </a:p>
        </p:txBody>
      </p:sp>
      <p:sp>
        <p:nvSpPr>
          <p:cNvPr name="Freeform 4" id="4"/>
          <p:cNvSpPr/>
          <p:nvPr/>
        </p:nvSpPr>
        <p:spPr>
          <a:xfrm flipH="false" flipV="false" rot="-2047321">
            <a:off x="10912851" y="3487778"/>
            <a:ext cx="10443683" cy="8487866"/>
          </a:xfrm>
          <a:custGeom>
            <a:avLst/>
            <a:gdLst/>
            <a:ahLst/>
            <a:cxnLst/>
            <a:rect r="r" b="b" t="t" l="l"/>
            <a:pathLst>
              <a:path h="8487866" w="10443683">
                <a:moveTo>
                  <a:pt x="0" y="0"/>
                </a:moveTo>
                <a:lnTo>
                  <a:pt x="10443683" y="0"/>
                </a:lnTo>
                <a:lnTo>
                  <a:pt x="10443683" y="8487865"/>
                </a:lnTo>
                <a:lnTo>
                  <a:pt x="0" y="848786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9615" y="2340060"/>
            <a:ext cx="6014932" cy="665895"/>
          </a:xfrm>
          <a:prstGeom prst="rect">
            <a:avLst/>
          </a:prstGeom>
        </p:spPr>
        <p:txBody>
          <a:bodyPr anchor="t" rtlCol="false" tIns="0" lIns="0" bIns="0" rIns="0">
            <a:spAutoFit/>
          </a:bodyPr>
          <a:lstStyle/>
          <a:p>
            <a:pPr>
              <a:lnSpc>
                <a:spcPts val="4994"/>
              </a:lnSpc>
            </a:pPr>
            <a:r>
              <a:rPr lang="en-US" sz="4994">
                <a:solidFill>
                  <a:srgbClr val="004AAD"/>
                </a:solidFill>
                <a:latin typeface="Montserrat Classic Bold"/>
              </a:rPr>
              <a:t>FUTURE WORK</a:t>
            </a:r>
          </a:p>
        </p:txBody>
      </p:sp>
      <p:sp>
        <p:nvSpPr>
          <p:cNvPr name="TextBox 3" id="3"/>
          <p:cNvSpPr txBox="true"/>
          <p:nvPr/>
        </p:nvSpPr>
        <p:spPr>
          <a:xfrm rot="0">
            <a:off x="1779615" y="3792380"/>
            <a:ext cx="14143523" cy="24260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a:solidFill>
                  <a:srgbClr val="2E2E2E"/>
                </a:solidFill>
                <a:latin typeface="Montserrat Classic"/>
              </a:rPr>
              <a:t>SEO Optimization</a:t>
            </a:r>
          </a:p>
          <a:p>
            <a:pPr algn="just" marL="681512" indent="-340756" lvl="1">
              <a:lnSpc>
                <a:spcPts val="6660"/>
              </a:lnSpc>
              <a:buFont typeface="Arial"/>
              <a:buChar char="•"/>
            </a:pPr>
            <a:r>
              <a:rPr lang="en-US" sz="3156">
                <a:solidFill>
                  <a:srgbClr val="2E2E2E"/>
                </a:solidFill>
                <a:latin typeface="Montserrat Classic"/>
              </a:rPr>
              <a:t>User Data Protection</a:t>
            </a:r>
          </a:p>
          <a:p>
            <a:pPr algn="just" marL="681512" indent="-340756" lvl="1">
              <a:lnSpc>
                <a:spcPts val="6660"/>
              </a:lnSpc>
              <a:buFont typeface="Arial"/>
              <a:buChar char="•"/>
            </a:pPr>
            <a:r>
              <a:rPr lang="en-US" sz="3156">
                <a:solidFill>
                  <a:srgbClr val="2E2E2E"/>
                </a:solidFill>
                <a:latin typeface="Montserrat Classic"/>
              </a:rPr>
              <a:t>interactive content</a:t>
            </a:r>
          </a:p>
        </p:txBody>
      </p:sp>
      <p:sp>
        <p:nvSpPr>
          <p:cNvPr name="Freeform 4" id="4"/>
          <p:cNvSpPr/>
          <p:nvPr/>
        </p:nvSpPr>
        <p:spPr>
          <a:xfrm flipH="false" flipV="false" rot="-2047321">
            <a:off x="10912851" y="3487778"/>
            <a:ext cx="10443683" cy="8487866"/>
          </a:xfrm>
          <a:custGeom>
            <a:avLst/>
            <a:gdLst/>
            <a:ahLst/>
            <a:cxnLst/>
            <a:rect r="r" b="b" t="t" l="l"/>
            <a:pathLst>
              <a:path h="8487866" w="10443683">
                <a:moveTo>
                  <a:pt x="0" y="0"/>
                </a:moveTo>
                <a:lnTo>
                  <a:pt x="10443683" y="0"/>
                </a:lnTo>
                <a:lnTo>
                  <a:pt x="10443683" y="8487865"/>
                </a:lnTo>
                <a:lnTo>
                  <a:pt x="0" y="848786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5853546" y="-3885946"/>
            <a:ext cx="15887340" cy="15887340"/>
          </a:xfrm>
          <a:custGeom>
            <a:avLst/>
            <a:gdLst/>
            <a:ahLst/>
            <a:cxnLst/>
            <a:rect r="r" b="b" t="t" l="l"/>
            <a:pathLst>
              <a:path h="15887340" w="15887340">
                <a:moveTo>
                  <a:pt x="0" y="0"/>
                </a:moveTo>
                <a:lnTo>
                  <a:pt x="15887341" y="0"/>
                </a:lnTo>
                <a:lnTo>
                  <a:pt x="15887341" y="15887341"/>
                </a:lnTo>
                <a:lnTo>
                  <a:pt x="0" y="15887341"/>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538912">
            <a:off x="13885666" y="4785827"/>
            <a:ext cx="4073602" cy="4531174"/>
            <a:chOff x="687070" y="247650"/>
            <a:chExt cx="11148060" cy="12400280"/>
          </a:xfrm>
        </p:grpSpPr>
        <p:sp>
          <p:nvSpPr>
            <p:cNvPr name="Freeform 5" id="5"/>
            <p:cNvSpPr/>
            <p:nvPr/>
          </p:nvSpPr>
          <p:spPr>
            <a:xfrm flipH="false" flipV="false" rot="0">
              <a:off x="687070" y="247650"/>
              <a:ext cx="11148061" cy="12400280"/>
            </a:xfrm>
            <a:custGeom>
              <a:avLst/>
              <a:gdLst/>
              <a:ahLst/>
              <a:cxnLst/>
              <a:rect r="r" b="b" t="t" l="l"/>
              <a:pathLst>
                <a:path h="12400280" w="11148061">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6"/>
              <a:stretch>
                <a:fillRect l="-38814" t="-2044" r="-36365" b="2044"/>
              </a:stretch>
            </a:blipFill>
          </p:spPr>
        </p:sp>
      </p:grpSp>
      <p:sp>
        <p:nvSpPr>
          <p:cNvPr name="Freeform 6" id="6"/>
          <p:cNvSpPr/>
          <p:nvPr/>
        </p:nvSpPr>
        <p:spPr>
          <a:xfrm flipH="false" flipV="false" rot="0">
            <a:off x="1372622" y="964076"/>
            <a:ext cx="791724" cy="791724"/>
          </a:xfrm>
          <a:custGeom>
            <a:avLst/>
            <a:gdLst/>
            <a:ahLst/>
            <a:cxnLst/>
            <a:rect r="r" b="b" t="t" l="l"/>
            <a:pathLst>
              <a:path h="791724" w="791724">
                <a:moveTo>
                  <a:pt x="0" y="0"/>
                </a:moveTo>
                <a:lnTo>
                  <a:pt x="791723" y="0"/>
                </a:lnTo>
                <a:lnTo>
                  <a:pt x="791723" y="791724"/>
                </a:lnTo>
                <a:lnTo>
                  <a:pt x="0" y="791724"/>
                </a:lnTo>
                <a:lnTo>
                  <a:pt x="0" y="0"/>
                </a:lnTo>
                <a:close/>
              </a:path>
            </a:pathLst>
          </a:custGeom>
          <a:blipFill>
            <a:blip r:embed="rId7"/>
            <a:stretch>
              <a:fillRect l="0" t="0" r="0" b="0"/>
            </a:stretch>
          </a:blipFill>
        </p:spPr>
      </p:sp>
      <p:grpSp>
        <p:nvGrpSpPr>
          <p:cNvPr name="Group 7" id="7"/>
          <p:cNvGrpSpPr>
            <a:grpSpLocks noChangeAspect="true"/>
          </p:cNvGrpSpPr>
          <p:nvPr/>
        </p:nvGrpSpPr>
        <p:grpSpPr>
          <a:xfrm rot="0">
            <a:off x="12147899" y="1136100"/>
            <a:ext cx="3827698" cy="3314787"/>
            <a:chOff x="0" y="0"/>
            <a:chExt cx="6350000" cy="5499100"/>
          </a:xfrm>
        </p:grpSpPr>
        <p:sp>
          <p:nvSpPr>
            <p:cNvPr name="Freeform 8" id="8"/>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blipFill>
              <a:blip r:embed="rId8"/>
              <a:stretch>
                <a:fillRect l="-3611" t="0" r="-3611" b="0"/>
              </a:stretch>
            </a:blipFill>
          </p:spPr>
        </p:sp>
      </p:grpSp>
      <p:grpSp>
        <p:nvGrpSpPr>
          <p:cNvPr name="Group 9" id="9"/>
          <p:cNvGrpSpPr>
            <a:grpSpLocks noChangeAspect="true"/>
          </p:cNvGrpSpPr>
          <p:nvPr/>
        </p:nvGrpSpPr>
        <p:grpSpPr>
          <a:xfrm rot="0">
            <a:off x="14061748" y="1136100"/>
            <a:ext cx="3941167" cy="3389403"/>
            <a:chOff x="0" y="0"/>
            <a:chExt cx="6350000" cy="5461000"/>
          </a:xfrm>
        </p:grpSpPr>
        <p:sp>
          <p:nvSpPr>
            <p:cNvPr name="Freeform 10" id="10"/>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9"/>
              <a:stretch>
                <a:fillRect l="-5549" t="0" r="-5549" b="0"/>
              </a:stretch>
            </a:blipFill>
          </p:spPr>
        </p:sp>
      </p:grpSp>
      <p:grpSp>
        <p:nvGrpSpPr>
          <p:cNvPr name="Group 11" id="11"/>
          <p:cNvGrpSpPr/>
          <p:nvPr/>
        </p:nvGrpSpPr>
        <p:grpSpPr>
          <a:xfrm rot="0">
            <a:off x="2770221" y="3139835"/>
            <a:ext cx="9780017" cy="1835779"/>
            <a:chOff x="0" y="0"/>
            <a:chExt cx="13040023" cy="2447706"/>
          </a:xfrm>
        </p:grpSpPr>
        <p:sp>
          <p:nvSpPr>
            <p:cNvPr name="TextBox 12" id="12"/>
            <p:cNvSpPr txBox="true"/>
            <p:nvPr/>
          </p:nvSpPr>
          <p:spPr>
            <a:xfrm rot="0">
              <a:off x="0" y="238125"/>
              <a:ext cx="11393003" cy="2209581"/>
            </a:xfrm>
            <a:prstGeom prst="rect">
              <a:avLst/>
            </a:prstGeom>
          </p:spPr>
          <p:txBody>
            <a:bodyPr anchor="t" rtlCol="false" tIns="0" lIns="0" bIns="0" rIns="0">
              <a:spAutoFit/>
            </a:bodyPr>
            <a:lstStyle/>
            <a:p>
              <a:pPr>
                <a:lnSpc>
                  <a:spcPts val="11926"/>
                </a:lnSpc>
              </a:pPr>
              <a:r>
                <a:rPr lang="en-US" sz="12047">
                  <a:solidFill>
                    <a:srgbClr val="FF5757"/>
                  </a:solidFill>
                  <a:latin typeface="Montserrat Classic Bold"/>
                </a:rPr>
                <a:t>SAVOR</a:t>
              </a:r>
              <a:r>
                <a:rPr lang="en-US" sz="12047">
                  <a:solidFill>
                    <a:srgbClr val="004AAD"/>
                  </a:solidFill>
                  <a:latin typeface="Montserrat Classic Bold"/>
                </a:rPr>
                <a:t> </a:t>
              </a:r>
            </a:p>
          </p:txBody>
        </p:sp>
        <p:sp>
          <p:nvSpPr>
            <p:cNvPr name="TextBox 13" id="13"/>
            <p:cNvSpPr txBox="true"/>
            <p:nvPr/>
          </p:nvSpPr>
          <p:spPr>
            <a:xfrm rot="0">
              <a:off x="7587093" y="238125"/>
              <a:ext cx="5452930" cy="2209581"/>
            </a:xfrm>
            <a:prstGeom prst="rect">
              <a:avLst/>
            </a:prstGeom>
          </p:spPr>
          <p:txBody>
            <a:bodyPr anchor="t" rtlCol="false" tIns="0" lIns="0" bIns="0" rIns="0">
              <a:spAutoFit/>
            </a:bodyPr>
            <a:lstStyle/>
            <a:p>
              <a:pPr>
                <a:lnSpc>
                  <a:spcPts val="11926"/>
                </a:lnSpc>
              </a:pPr>
              <a:r>
                <a:rPr lang="en-US" sz="12047">
                  <a:solidFill>
                    <a:srgbClr val="000000"/>
                  </a:solidFill>
                  <a:latin typeface="Montserrat Classic Bold"/>
                </a:rPr>
                <a:t>BITE</a:t>
              </a:r>
            </a:p>
          </p:txBody>
        </p:sp>
      </p:grpSp>
      <p:sp>
        <p:nvSpPr>
          <p:cNvPr name="TextBox 14" id="14"/>
          <p:cNvSpPr txBox="true"/>
          <p:nvPr/>
        </p:nvSpPr>
        <p:spPr>
          <a:xfrm rot="0">
            <a:off x="2331920" y="1078950"/>
            <a:ext cx="4011545" cy="504825"/>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a:rPr>
              <a:t>savorbite.com.np</a:t>
            </a:r>
          </a:p>
        </p:txBody>
      </p:sp>
      <p:sp>
        <p:nvSpPr>
          <p:cNvPr name="TextBox 15" id="15"/>
          <p:cNvSpPr txBox="true"/>
          <p:nvPr/>
        </p:nvSpPr>
        <p:spPr>
          <a:xfrm rot="0">
            <a:off x="3922563" y="5537980"/>
            <a:ext cx="6927175" cy="860425"/>
          </a:xfrm>
          <a:prstGeom prst="rect">
            <a:avLst/>
          </a:prstGeom>
        </p:spPr>
        <p:txBody>
          <a:bodyPr anchor="t" rtlCol="false" tIns="0" lIns="0" bIns="0" rIns="0">
            <a:spAutoFit/>
          </a:bodyPr>
          <a:lstStyle/>
          <a:p>
            <a:pPr>
              <a:lnSpc>
                <a:spcPts val="3499"/>
              </a:lnSpc>
            </a:pPr>
            <a:r>
              <a:rPr lang="en-US" sz="2499" spc="124">
                <a:solidFill>
                  <a:srgbClr val="FF5757"/>
                </a:solidFill>
                <a:latin typeface="Alegreya"/>
              </a:rPr>
              <a:t>Experience the new taste of food with SavorBite</a:t>
            </a:r>
          </a:p>
          <a:p>
            <a:pPr>
              <a:lnSpc>
                <a:spcPts val="34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5853546" y="-3885946"/>
            <a:ext cx="15887340" cy="15887340"/>
          </a:xfrm>
          <a:custGeom>
            <a:avLst/>
            <a:gdLst/>
            <a:ahLst/>
            <a:cxnLst/>
            <a:rect r="r" b="b" t="t" l="l"/>
            <a:pathLst>
              <a:path h="15887340" w="15887340">
                <a:moveTo>
                  <a:pt x="0" y="0"/>
                </a:moveTo>
                <a:lnTo>
                  <a:pt x="15887341" y="0"/>
                </a:lnTo>
                <a:lnTo>
                  <a:pt x="15887341" y="15887341"/>
                </a:lnTo>
                <a:lnTo>
                  <a:pt x="0" y="15887341"/>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82330" y="1811040"/>
            <a:ext cx="6014932" cy="665895"/>
          </a:xfrm>
          <a:prstGeom prst="rect">
            <a:avLst/>
          </a:prstGeom>
        </p:spPr>
        <p:txBody>
          <a:bodyPr anchor="t" rtlCol="false" tIns="0" lIns="0" bIns="0" rIns="0">
            <a:spAutoFit/>
          </a:bodyPr>
          <a:lstStyle/>
          <a:p>
            <a:pPr>
              <a:lnSpc>
                <a:spcPts val="4994"/>
              </a:lnSpc>
            </a:pPr>
            <a:r>
              <a:rPr lang="en-US" sz="4994">
                <a:solidFill>
                  <a:srgbClr val="004AAD"/>
                </a:solidFill>
                <a:latin typeface="Montserrat Classic Bold"/>
              </a:rPr>
              <a:t>INTRODUCTION</a:t>
            </a:r>
          </a:p>
        </p:txBody>
      </p:sp>
      <p:sp>
        <p:nvSpPr>
          <p:cNvPr name="TextBox 4" id="4"/>
          <p:cNvSpPr txBox="true"/>
          <p:nvPr/>
        </p:nvSpPr>
        <p:spPr>
          <a:xfrm rot="0">
            <a:off x="1282330" y="2836134"/>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Background Study</a:t>
            </a:r>
          </a:p>
        </p:txBody>
      </p:sp>
      <p:sp>
        <p:nvSpPr>
          <p:cNvPr name="TextBox 5" id="5"/>
          <p:cNvSpPr txBox="true"/>
          <p:nvPr/>
        </p:nvSpPr>
        <p:spPr>
          <a:xfrm rot="0">
            <a:off x="1282330" y="4129136"/>
            <a:ext cx="15306163" cy="3284680"/>
          </a:xfrm>
          <a:prstGeom prst="rect">
            <a:avLst/>
          </a:prstGeom>
        </p:spPr>
        <p:txBody>
          <a:bodyPr anchor="t" rtlCol="false" tIns="0" lIns="0" bIns="0" rIns="0">
            <a:spAutoFit/>
          </a:bodyPr>
          <a:lstStyle/>
          <a:p>
            <a:pPr algn="just">
              <a:lnSpc>
                <a:spcPts val="4368"/>
              </a:lnSpc>
            </a:pPr>
            <a:r>
              <a:rPr lang="en-US" sz="2818" spc="-2">
                <a:solidFill>
                  <a:srgbClr val="000000"/>
                </a:solidFill>
                <a:latin typeface="Montserrat Classic"/>
              </a:rPr>
              <a:t>Savor Bite, the place for amazing food, has a website that makes your dining experience even better. It uses HTML to organize their menu and make it easy to read. With CSS, the website looks pretty and work on phones and computers. It also uses JavaScript to help you find the food you want and even customize your order. Savor Bite’s website isn't just about food; it's about using computer magic to make your dining experience special.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7309638" y="-3875066"/>
            <a:ext cx="15887340" cy="15887340"/>
          </a:xfrm>
          <a:custGeom>
            <a:avLst/>
            <a:gdLst/>
            <a:ahLst/>
            <a:cxnLst/>
            <a:rect r="r" b="b" t="t" l="l"/>
            <a:pathLst>
              <a:path h="15887340" w="15887340">
                <a:moveTo>
                  <a:pt x="0" y="0"/>
                </a:moveTo>
                <a:lnTo>
                  <a:pt x="15887340" y="0"/>
                </a:lnTo>
                <a:lnTo>
                  <a:pt x="15887340" y="15887341"/>
                </a:lnTo>
                <a:lnTo>
                  <a:pt x="0" y="15887341"/>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8570" y="1621119"/>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Problem study</a:t>
            </a:r>
          </a:p>
        </p:txBody>
      </p:sp>
      <p:sp>
        <p:nvSpPr>
          <p:cNvPr name="TextBox 4" id="4"/>
          <p:cNvSpPr txBox="true"/>
          <p:nvPr/>
        </p:nvSpPr>
        <p:spPr>
          <a:xfrm rot="0">
            <a:off x="1403832" y="5799306"/>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Objective</a:t>
            </a:r>
          </a:p>
        </p:txBody>
      </p:sp>
      <p:sp>
        <p:nvSpPr>
          <p:cNvPr name="TextBox 5" id="5"/>
          <p:cNvSpPr txBox="true"/>
          <p:nvPr/>
        </p:nvSpPr>
        <p:spPr>
          <a:xfrm rot="0">
            <a:off x="1660970" y="2717484"/>
            <a:ext cx="14143523" cy="24260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a:solidFill>
                  <a:srgbClr val="2E2E2E"/>
                </a:solidFill>
                <a:latin typeface="Montserrat Classic"/>
              </a:rPr>
              <a:t>ineffectiveness in accessiblity issues in manual order taking procedure</a:t>
            </a:r>
          </a:p>
          <a:p>
            <a:pPr algn="just" marL="681512" indent="-340756" lvl="1">
              <a:lnSpc>
                <a:spcPts val="6660"/>
              </a:lnSpc>
              <a:buFont typeface="Arial"/>
              <a:buChar char="•"/>
            </a:pPr>
            <a:r>
              <a:rPr lang="en-US" sz="3156">
                <a:solidFill>
                  <a:srgbClr val="2E2E2E"/>
                </a:solidFill>
                <a:latin typeface="Montserrat Classic"/>
              </a:rPr>
              <a:t>unproper resturant’s digital presence</a:t>
            </a:r>
          </a:p>
        </p:txBody>
      </p:sp>
      <p:sp>
        <p:nvSpPr>
          <p:cNvPr name="TextBox 6" id="6"/>
          <p:cNvSpPr txBox="true"/>
          <p:nvPr/>
        </p:nvSpPr>
        <p:spPr>
          <a:xfrm rot="0">
            <a:off x="1660970" y="6805472"/>
            <a:ext cx="14143523" cy="15878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a:solidFill>
                  <a:srgbClr val="2E2E2E"/>
                </a:solidFill>
                <a:latin typeface="Montserrat Classic"/>
              </a:rPr>
              <a:t>to create a HTML program to build a responsive website</a:t>
            </a:r>
          </a:p>
          <a:p>
            <a:pPr algn="just" marL="681512" indent="-340756" lvl="1">
              <a:lnSpc>
                <a:spcPts val="6660"/>
              </a:lnSpc>
              <a:buFont typeface="Arial"/>
              <a:buChar char="•"/>
            </a:pPr>
            <a:r>
              <a:rPr lang="en-US" sz="3156">
                <a:solidFill>
                  <a:srgbClr val="2E2E2E"/>
                </a:solidFill>
                <a:latin typeface="Montserrat Classic"/>
              </a:rPr>
              <a:t>to make the menu system more responsive across all platform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08570" y="1621119"/>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Project Feature</a:t>
            </a:r>
          </a:p>
        </p:txBody>
      </p:sp>
      <p:sp>
        <p:nvSpPr>
          <p:cNvPr name="TextBox 3" id="3"/>
          <p:cNvSpPr txBox="true"/>
          <p:nvPr/>
        </p:nvSpPr>
        <p:spPr>
          <a:xfrm rot="0">
            <a:off x="2176976" y="3082914"/>
            <a:ext cx="14143523" cy="32642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a:solidFill>
                  <a:srgbClr val="2E2E2E"/>
                </a:solidFill>
                <a:latin typeface="Montserrat Classic"/>
              </a:rPr>
              <a:t>Responsiveness</a:t>
            </a:r>
          </a:p>
          <a:p>
            <a:pPr algn="just" marL="681512" indent="-340756" lvl="1">
              <a:lnSpc>
                <a:spcPts val="6660"/>
              </a:lnSpc>
              <a:buFont typeface="Arial"/>
              <a:buChar char="•"/>
            </a:pPr>
            <a:r>
              <a:rPr lang="en-US" sz="3156">
                <a:solidFill>
                  <a:srgbClr val="2E2E2E"/>
                </a:solidFill>
                <a:latin typeface="Montserrat Classic"/>
              </a:rPr>
              <a:t>Reliablity</a:t>
            </a:r>
          </a:p>
          <a:p>
            <a:pPr algn="just" marL="681512" indent="-340756" lvl="1">
              <a:lnSpc>
                <a:spcPts val="6660"/>
              </a:lnSpc>
              <a:buFont typeface="Arial"/>
              <a:buChar char="•"/>
            </a:pPr>
            <a:r>
              <a:rPr lang="en-US" sz="3156">
                <a:solidFill>
                  <a:srgbClr val="2E2E2E"/>
                </a:solidFill>
                <a:latin typeface="Montserrat Classic"/>
              </a:rPr>
              <a:t>low cost</a:t>
            </a:r>
          </a:p>
          <a:p>
            <a:pPr algn="just" marL="681512" indent="-340756" lvl="1">
              <a:lnSpc>
                <a:spcPts val="6660"/>
              </a:lnSpc>
              <a:buFont typeface="Arial"/>
              <a:buChar char="•"/>
            </a:pPr>
            <a:r>
              <a:rPr lang="en-US" sz="3156">
                <a:solidFill>
                  <a:srgbClr val="2E2E2E"/>
                </a:solidFill>
                <a:latin typeface="Montserrat Classic"/>
              </a:rPr>
              <a:t>flexible to user</a:t>
            </a:r>
          </a:p>
        </p:txBody>
      </p:sp>
      <p:sp>
        <p:nvSpPr>
          <p:cNvPr name="Freeform 4" id="4"/>
          <p:cNvSpPr/>
          <p:nvPr/>
        </p:nvSpPr>
        <p:spPr>
          <a:xfrm flipH="false" flipV="false" rot="4408728">
            <a:off x="5853546" y="-3885946"/>
            <a:ext cx="15887340" cy="15887340"/>
          </a:xfrm>
          <a:custGeom>
            <a:avLst/>
            <a:gdLst/>
            <a:ahLst/>
            <a:cxnLst/>
            <a:rect r="r" b="b" t="t" l="l"/>
            <a:pathLst>
              <a:path h="15887340" w="15887340">
                <a:moveTo>
                  <a:pt x="0" y="0"/>
                </a:moveTo>
                <a:lnTo>
                  <a:pt x="15887341" y="0"/>
                </a:lnTo>
                <a:lnTo>
                  <a:pt x="15887341" y="15887341"/>
                </a:lnTo>
                <a:lnTo>
                  <a:pt x="0" y="15887341"/>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5853546" y="-3885946"/>
            <a:ext cx="15887340" cy="15887340"/>
          </a:xfrm>
          <a:custGeom>
            <a:avLst/>
            <a:gdLst/>
            <a:ahLst/>
            <a:cxnLst/>
            <a:rect r="r" b="b" t="t" l="l"/>
            <a:pathLst>
              <a:path h="15887340" w="15887340">
                <a:moveTo>
                  <a:pt x="0" y="0"/>
                </a:moveTo>
                <a:lnTo>
                  <a:pt x="15887341" y="0"/>
                </a:lnTo>
                <a:lnTo>
                  <a:pt x="15887341" y="15887341"/>
                </a:lnTo>
                <a:lnTo>
                  <a:pt x="0" y="15887341"/>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60970" y="942975"/>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Feasiblity Analysis</a:t>
            </a:r>
          </a:p>
        </p:txBody>
      </p:sp>
      <p:sp>
        <p:nvSpPr>
          <p:cNvPr name="TextBox 4" id="4"/>
          <p:cNvSpPr txBox="true"/>
          <p:nvPr/>
        </p:nvSpPr>
        <p:spPr>
          <a:xfrm rot="0">
            <a:off x="8323301" y="5057775"/>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System Requirement</a:t>
            </a:r>
          </a:p>
        </p:txBody>
      </p:sp>
      <p:sp>
        <p:nvSpPr>
          <p:cNvPr name="TextBox 5" id="5"/>
          <p:cNvSpPr txBox="true"/>
          <p:nvPr/>
        </p:nvSpPr>
        <p:spPr>
          <a:xfrm rot="0">
            <a:off x="7906896" y="6138315"/>
            <a:ext cx="9080961" cy="24260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spc="-119">
                <a:solidFill>
                  <a:srgbClr val="2E2E2E"/>
                </a:solidFill>
                <a:latin typeface="Montserrat Classic"/>
              </a:rPr>
              <a:t>hardware - smartphone/laptop with internet connection</a:t>
            </a:r>
          </a:p>
          <a:p>
            <a:pPr algn="just" marL="681512" indent="-340756" lvl="1">
              <a:lnSpc>
                <a:spcPts val="6660"/>
              </a:lnSpc>
              <a:buFont typeface="Arial"/>
              <a:buChar char="•"/>
            </a:pPr>
            <a:r>
              <a:rPr lang="en-US" sz="3156" spc="-37">
                <a:solidFill>
                  <a:srgbClr val="2E2E2E"/>
                </a:solidFill>
                <a:latin typeface="Montserrat Classic"/>
              </a:rPr>
              <a:t>software- visual studio , github , browser</a:t>
            </a:r>
          </a:p>
        </p:txBody>
      </p:sp>
      <p:sp>
        <p:nvSpPr>
          <p:cNvPr name="TextBox 6" id="6"/>
          <p:cNvSpPr txBox="true"/>
          <p:nvPr/>
        </p:nvSpPr>
        <p:spPr>
          <a:xfrm rot="0">
            <a:off x="1660970" y="2104094"/>
            <a:ext cx="14143523" cy="2426016"/>
          </a:xfrm>
          <a:prstGeom prst="rect">
            <a:avLst/>
          </a:prstGeom>
        </p:spPr>
        <p:txBody>
          <a:bodyPr anchor="t" rtlCol="false" tIns="0" lIns="0" bIns="0" rIns="0">
            <a:spAutoFit/>
          </a:bodyPr>
          <a:lstStyle/>
          <a:p>
            <a:pPr algn="just" marL="681512" indent="-340756" lvl="1">
              <a:lnSpc>
                <a:spcPts val="6660"/>
              </a:lnSpc>
              <a:buFont typeface="Arial"/>
              <a:buChar char="•"/>
            </a:pPr>
            <a:r>
              <a:rPr lang="en-US" sz="3156">
                <a:solidFill>
                  <a:srgbClr val="2E2E2E"/>
                </a:solidFill>
                <a:latin typeface="Montserrat Classic"/>
              </a:rPr>
              <a:t>economic Feasiblity - free IDE and open source library</a:t>
            </a:r>
          </a:p>
          <a:p>
            <a:pPr algn="just" marL="681512" indent="-340756" lvl="1">
              <a:lnSpc>
                <a:spcPts val="6660"/>
              </a:lnSpc>
              <a:buFont typeface="Arial"/>
              <a:buChar char="•"/>
            </a:pPr>
            <a:r>
              <a:rPr lang="en-US" sz="3156">
                <a:solidFill>
                  <a:srgbClr val="2E2E2E"/>
                </a:solidFill>
                <a:latin typeface="Montserrat Classic"/>
              </a:rPr>
              <a:t>technical feasiblity -  laptops/mobile for testing </a:t>
            </a:r>
          </a:p>
          <a:p>
            <a:pPr algn="just" marL="681512" indent="-340756" lvl="1">
              <a:lnSpc>
                <a:spcPts val="6660"/>
              </a:lnSpc>
              <a:buFont typeface="Arial"/>
              <a:buChar char="•"/>
            </a:pPr>
            <a:r>
              <a:rPr lang="en-US" sz="3156">
                <a:solidFill>
                  <a:srgbClr val="2E2E2E"/>
                </a:solidFill>
                <a:latin typeface="Montserrat Classic"/>
              </a:rPr>
              <a:t>operational feasiblity - HTML , CSS , JS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5853546" y="-3885946"/>
            <a:ext cx="15887340" cy="15887340"/>
          </a:xfrm>
          <a:custGeom>
            <a:avLst/>
            <a:gdLst/>
            <a:ahLst/>
            <a:cxnLst/>
            <a:rect r="r" b="b" t="t" l="l"/>
            <a:pathLst>
              <a:path h="15887340" w="15887340">
                <a:moveTo>
                  <a:pt x="0" y="0"/>
                </a:moveTo>
                <a:lnTo>
                  <a:pt x="15887341" y="0"/>
                </a:lnTo>
                <a:lnTo>
                  <a:pt x="15887341" y="15887341"/>
                </a:lnTo>
                <a:lnTo>
                  <a:pt x="0" y="15887341"/>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2824" y="1589706"/>
            <a:ext cx="6014932" cy="665895"/>
          </a:xfrm>
          <a:prstGeom prst="rect">
            <a:avLst/>
          </a:prstGeom>
        </p:spPr>
        <p:txBody>
          <a:bodyPr anchor="t" rtlCol="false" tIns="0" lIns="0" bIns="0" rIns="0">
            <a:spAutoFit/>
          </a:bodyPr>
          <a:lstStyle/>
          <a:p>
            <a:pPr>
              <a:lnSpc>
                <a:spcPts val="4994"/>
              </a:lnSpc>
            </a:pPr>
            <a:r>
              <a:rPr lang="en-US" sz="4994">
                <a:solidFill>
                  <a:srgbClr val="004AAD"/>
                </a:solidFill>
                <a:latin typeface="Montserrat Classic Bold"/>
              </a:rPr>
              <a:t>EXISTING SYSTEM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29742" y="3209262"/>
            <a:ext cx="5613434" cy="5746713"/>
          </a:xfrm>
          <a:custGeom>
            <a:avLst/>
            <a:gdLst/>
            <a:ahLst/>
            <a:cxnLst/>
            <a:rect r="r" b="b" t="t" l="l"/>
            <a:pathLst>
              <a:path h="5746713" w="5613434">
                <a:moveTo>
                  <a:pt x="0" y="0"/>
                </a:moveTo>
                <a:lnTo>
                  <a:pt x="5613434" y="0"/>
                </a:lnTo>
                <a:lnTo>
                  <a:pt x="5613434" y="5746713"/>
                </a:lnTo>
                <a:lnTo>
                  <a:pt x="0" y="5746713"/>
                </a:lnTo>
                <a:lnTo>
                  <a:pt x="0" y="0"/>
                </a:lnTo>
                <a:close/>
              </a:path>
            </a:pathLst>
          </a:custGeom>
          <a:blipFill>
            <a:blip r:embed="rId2"/>
            <a:stretch>
              <a:fillRect l="0" t="0" r="0" b="0"/>
            </a:stretch>
          </a:blipFill>
        </p:spPr>
      </p:sp>
      <p:sp>
        <p:nvSpPr>
          <p:cNvPr name="TextBox 3" id="3"/>
          <p:cNvSpPr txBox="true"/>
          <p:nvPr/>
        </p:nvSpPr>
        <p:spPr>
          <a:xfrm rot="0">
            <a:off x="1508570" y="763740"/>
            <a:ext cx="6014932" cy="665895"/>
          </a:xfrm>
          <a:prstGeom prst="rect">
            <a:avLst/>
          </a:prstGeom>
        </p:spPr>
        <p:txBody>
          <a:bodyPr anchor="t" rtlCol="false" tIns="0" lIns="0" bIns="0" rIns="0">
            <a:spAutoFit/>
          </a:bodyPr>
          <a:lstStyle/>
          <a:p>
            <a:pPr>
              <a:lnSpc>
                <a:spcPts val="4994"/>
              </a:lnSpc>
            </a:pPr>
            <a:r>
              <a:rPr lang="en-US" sz="4994">
                <a:solidFill>
                  <a:srgbClr val="004AAD"/>
                </a:solidFill>
                <a:latin typeface="Montserrat Classic Bold"/>
              </a:rPr>
              <a:t>METHODOLOGY</a:t>
            </a:r>
          </a:p>
        </p:txBody>
      </p:sp>
      <p:sp>
        <p:nvSpPr>
          <p:cNvPr name="TextBox 4" id="4"/>
          <p:cNvSpPr txBox="true"/>
          <p:nvPr/>
        </p:nvSpPr>
        <p:spPr>
          <a:xfrm rot="0">
            <a:off x="1508570" y="1793485"/>
            <a:ext cx="7740168" cy="702452"/>
          </a:xfrm>
          <a:prstGeom prst="rect">
            <a:avLst/>
          </a:prstGeom>
        </p:spPr>
        <p:txBody>
          <a:bodyPr anchor="t" rtlCol="false" tIns="0" lIns="0" bIns="0" rIns="0">
            <a:spAutoFit/>
          </a:bodyPr>
          <a:lstStyle/>
          <a:p>
            <a:pPr>
              <a:lnSpc>
                <a:spcPts val="5699"/>
              </a:lnSpc>
            </a:pPr>
            <a:r>
              <a:rPr lang="en-US" sz="4070">
                <a:solidFill>
                  <a:srgbClr val="2E2E2E"/>
                </a:solidFill>
                <a:latin typeface="Montserrat Classic Bold"/>
              </a:rPr>
              <a:t>SYSTEM DESIGN</a:t>
            </a:r>
          </a:p>
        </p:txBody>
      </p:sp>
      <p:sp>
        <p:nvSpPr>
          <p:cNvPr name="TextBox 5" id="5"/>
          <p:cNvSpPr txBox="true"/>
          <p:nvPr/>
        </p:nvSpPr>
        <p:spPr>
          <a:xfrm rot="0">
            <a:off x="1655673" y="3056862"/>
            <a:ext cx="4587568" cy="6201438"/>
          </a:xfrm>
          <a:prstGeom prst="rect">
            <a:avLst/>
          </a:prstGeom>
        </p:spPr>
        <p:txBody>
          <a:bodyPr anchor="t" rtlCol="false" tIns="0" lIns="0" bIns="0" rIns="0">
            <a:spAutoFit/>
          </a:bodyPr>
          <a:lstStyle/>
          <a:p>
            <a:pPr>
              <a:lnSpc>
                <a:spcPts val="3879"/>
              </a:lnSpc>
            </a:pPr>
            <a:r>
              <a:rPr lang="en-US" sz="1939">
                <a:solidFill>
                  <a:srgbClr val="2E2E2E"/>
                </a:solidFill>
                <a:latin typeface="Montserrat Classic"/>
              </a:rPr>
              <a:t>1.Start</a:t>
            </a:r>
          </a:p>
          <a:p>
            <a:pPr>
              <a:lnSpc>
                <a:spcPts val="3879"/>
              </a:lnSpc>
            </a:pPr>
            <a:r>
              <a:rPr lang="en-US" sz="1939">
                <a:solidFill>
                  <a:srgbClr val="2E2E2E"/>
                </a:solidFill>
                <a:latin typeface="Montserrat Classic"/>
              </a:rPr>
              <a:t>2.Display Welcome Page</a:t>
            </a:r>
          </a:p>
          <a:p>
            <a:pPr>
              <a:lnSpc>
                <a:spcPts val="3879"/>
              </a:lnSpc>
            </a:pPr>
            <a:r>
              <a:rPr lang="en-US" sz="1939">
                <a:solidFill>
                  <a:srgbClr val="2E2E2E"/>
                </a:solidFill>
                <a:latin typeface="Montserrat Classic"/>
              </a:rPr>
              <a:t>3.Scroll Down to View Other Options</a:t>
            </a:r>
          </a:p>
          <a:p>
            <a:pPr>
              <a:lnSpc>
                <a:spcPts val="3879"/>
              </a:lnSpc>
            </a:pPr>
            <a:r>
              <a:rPr lang="en-US" sz="1939">
                <a:solidFill>
                  <a:srgbClr val="2E2E2E"/>
                </a:solidFill>
                <a:latin typeface="Montserrat Classic"/>
              </a:rPr>
              <a:t>4.Select the Option to "Start With"</a:t>
            </a:r>
          </a:p>
          <a:p>
            <a:pPr>
              <a:lnSpc>
                <a:spcPts val="3879"/>
              </a:lnSpc>
            </a:pPr>
            <a:r>
              <a:rPr lang="en-US" sz="1939">
                <a:solidFill>
                  <a:srgbClr val="2E2E2E"/>
                </a:solidFill>
                <a:latin typeface="Montserrat Classic"/>
              </a:rPr>
              <a:t>5.Select the Desired Item</a:t>
            </a:r>
          </a:p>
          <a:p>
            <a:pPr>
              <a:lnSpc>
                <a:spcPts val="3879"/>
              </a:lnSpc>
            </a:pPr>
            <a:r>
              <a:rPr lang="en-US" sz="1939">
                <a:solidFill>
                  <a:srgbClr val="2E2E2E"/>
                </a:solidFill>
                <a:latin typeface="Montserrat Classic"/>
              </a:rPr>
              <a:t>6.Order Now Page Opens</a:t>
            </a:r>
          </a:p>
          <a:p>
            <a:pPr>
              <a:lnSpc>
                <a:spcPts val="3879"/>
              </a:lnSpc>
            </a:pPr>
            <a:r>
              <a:rPr lang="en-US" sz="1939">
                <a:solidFill>
                  <a:srgbClr val="2E2E2E"/>
                </a:solidFill>
                <a:latin typeface="Montserrat Classic"/>
              </a:rPr>
              <a:t>7.Fill in the Order Form</a:t>
            </a:r>
          </a:p>
          <a:p>
            <a:pPr>
              <a:lnSpc>
                <a:spcPts val="3879"/>
              </a:lnSpc>
            </a:pPr>
            <a:r>
              <a:rPr lang="en-US" sz="1939">
                <a:solidFill>
                  <a:srgbClr val="2E2E2E"/>
                </a:solidFill>
                <a:latin typeface="Montserrat Classic"/>
              </a:rPr>
              <a:t>8.Submit the Order Form</a:t>
            </a:r>
          </a:p>
          <a:p>
            <a:pPr>
              <a:lnSpc>
                <a:spcPts val="3879"/>
              </a:lnSpc>
            </a:pPr>
            <a:r>
              <a:rPr lang="en-US" sz="1939">
                <a:solidFill>
                  <a:srgbClr val="2E2E2E"/>
                </a:solidFill>
                <a:latin typeface="Montserrat Classic"/>
              </a:rPr>
              <a:t>9.Display a Confirmation Message</a:t>
            </a:r>
          </a:p>
          <a:p>
            <a:pPr>
              <a:lnSpc>
                <a:spcPts val="3879"/>
              </a:lnSpc>
            </a:pPr>
            <a:r>
              <a:rPr lang="en-US" sz="1939">
                <a:solidFill>
                  <a:srgbClr val="2E2E2E"/>
                </a:solidFill>
                <a:latin typeface="Montserrat Classic"/>
              </a:rPr>
              <a:t>10. Loop back to the Welcome Page (Option to start a new order)</a:t>
            </a:r>
          </a:p>
          <a:p>
            <a:pPr>
              <a:lnSpc>
                <a:spcPts val="3879"/>
              </a:lnSpc>
            </a:pPr>
            <a:r>
              <a:rPr lang="en-US" sz="1939">
                <a:solidFill>
                  <a:srgbClr val="2E2E2E"/>
                </a:solidFill>
                <a:latin typeface="Montserrat Classic"/>
              </a:rPr>
              <a:t>11. End</a:t>
            </a:r>
          </a:p>
          <a:p>
            <a:pPr>
              <a:lnSpc>
                <a:spcPts val="2715"/>
              </a:lnSpc>
            </a:pPr>
          </a:p>
        </p:txBody>
      </p:sp>
      <p:sp>
        <p:nvSpPr>
          <p:cNvPr name="TextBox 6" id="6"/>
          <p:cNvSpPr txBox="true"/>
          <p:nvPr/>
        </p:nvSpPr>
        <p:spPr>
          <a:xfrm rot="0">
            <a:off x="1582121" y="2539951"/>
            <a:ext cx="4734671" cy="463373"/>
          </a:xfrm>
          <a:prstGeom prst="rect">
            <a:avLst/>
          </a:prstGeom>
        </p:spPr>
        <p:txBody>
          <a:bodyPr anchor="t" rtlCol="false" tIns="0" lIns="0" bIns="0" rIns="0">
            <a:spAutoFit/>
          </a:bodyPr>
          <a:lstStyle/>
          <a:p>
            <a:pPr>
              <a:lnSpc>
                <a:spcPts val="4003"/>
              </a:lnSpc>
            </a:pPr>
            <a:r>
              <a:rPr lang="en-US" sz="2001">
                <a:solidFill>
                  <a:srgbClr val="2E2E2E"/>
                </a:solidFill>
                <a:latin typeface="Montserrat Classic Bold"/>
              </a:rPr>
              <a:t>ALGORITM</a:t>
            </a:r>
          </a:p>
        </p:txBody>
      </p:sp>
      <p:sp>
        <p:nvSpPr>
          <p:cNvPr name="TextBox 7" id="7"/>
          <p:cNvSpPr txBox="true"/>
          <p:nvPr/>
        </p:nvSpPr>
        <p:spPr>
          <a:xfrm rot="0">
            <a:off x="10608504" y="2539951"/>
            <a:ext cx="4734671" cy="463373"/>
          </a:xfrm>
          <a:prstGeom prst="rect">
            <a:avLst/>
          </a:prstGeom>
        </p:spPr>
        <p:txBody>
          <a:bodyPr anchor="t" rtlCol="false" tIns="0" lIns="0" bIns="0" rIns="0">
            <a:spAutoFit/>
          </a:bodyPr>
          <a:lstStyle/>
          <a:p>
            <a:pPr>
              <a:lnSpc>
                <a:spcPts val="4003"/>
              </a:lnSpc>
            </a:pPr>
            <a:r>
              <a:rPr lang="en-US" sz="2001">
                <a:solidFill>
                  <a:srgbClr val="2E2E2E"/>
                </a:solidFill>
                <a:latin typeface="Montserrat Classic Bold"/>
              </a:rPr>
              <a:t>SYSTEM FLOW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37788" y="1603312"/>
            <a:ext cx="3397603" cy="7080377"/>
          </a:xfrm>
          <a:custGeom>
            <a:avLst/>
            <a:gdLst/>
            <a:ahLst/>
            <a:cxnLst/>
            <a:rect r="r" b="b" t="t" l="l"/>
            <a:pathLst>
              <a:path h="7080377" w="3397603">
                <a:moveTo>
                  <a:pt x="0" y="0"/>
                </a:moveTo>
                <a:lnTo>
                  <a:pt x="3397603" y="0"/>
                </a:lnTo>
                <a:lnTo>
                  <a:pt x="3397603" y="7080376"/>
                </a:lnTo>
                <a:lnTo>
                  <a:pt x="0" y="7080376"/>
                </a:lnTo>
                <a:lnTo>
                  <a:pt x="0" y="0"/>
                </a:lnTo>
                <a:close/>
              </a:path>
            </a:pathLst>
          </a:custGeom>
          <a:blipFill>
            <a:blip r:embed="rId2"/>
            <a:stretch>
              <a:fillRect l="0" t="0" r="0" b="0"/>
            </a:stretch>
          </a:blipFill>
        </p:spPr>
      </p:sp>
      <p:sp>
        <p:nvSpPr>
          <p:cNvPr name="TextBox 3" id="3"/>
          <p:cNvSpPr txBox="true"/>
          <p:nvPr/>
        </p:nvSpPr>
        <p:spPr>
          <a:xfrm rot="0">
            <a:off x="8187153" y="866775"/>
            <a:ext cx="4734671" cy="968198"/>
          </a:xfrm>
          <a:prstGeom prst="rect">
            <a:avLst/>
          </a:prstGeom>
        </p:spPr>
        <p:txBody>
          <a:bodyPr anchor="t" rtlCol="false" tIns="0" lIns="0" bIns="0" rIns="0">
            <a:spAutoFit/>
          </a:bodyPr>
          <a:lstStyle/>
          <a:p>
            <a:pPr>
              <a:lnSpc>
                <a:spcPts val="4003"/>
              </a:lnSpc>
            </a:pPr>
            <a:r>
              <a:rPr lang="en-US" sz="2001">
                <a:solidFill>
                  <a:srgbClr val="2E2E2E"/>
                </a:solidFill>
                <a:latin typeface="Montserrat Classic Bold"/>
              </a:rPr>
              <a:t>FLOWCHART</a:t>
            </a:r>
          </a:p>
          <a:p>
            <a:pPr>
              <a:lnSpc>
                <a:spcPts val="400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DAFwqx0MPGQ</dc:identifier>
  <dcterms:modified xsi:type="dcterms:W3CDTF">2011-08-01T06:04:30Z</dcterms:modified>
  <cp:revision>1</cp:revision>
  <dc:title>Modern and Minimal Company Profile Presentation</dc:title>
</cp:coreProperties>
</file>